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750C-A7E4-4385-8161-6B3ECCE0394A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7890-7874-478F-AFA0-777A8BFC408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b="1" dirty="0" smtClean="0"/>
          </a:p>
          <a:p>
            <a:r>
              <a:rPr lang="de-DE" b="1" dirty="0" smtClean="0"/>
              <a:t>Die </a:t>
            </a:r>
            <a:r>
              <a:rPr lang="de-DE" b="1" dirty="0"/>
              <a:t>Wirtschaftlichkeit einer möglichen </a:t>
            </a:r>
            <a:r>
              <a:rPr lang="de-DE" b="1" dirty="0" err="1"/>
              <a:t>Abwärmenutzung</a:t>
            </a:r>
            <a:r>
              <a:rPr lang="de-DE" b="1" dirty="0"/>
              <a:t> durch das Freibad ist abhängig vom </a:t>
            </a:r>
            <a:r>
              <a:rPr lang="de-DE" b="1" dirty="0" err="1"/>
              <a:t>Abwärmepreis</a:t>
            </a:r>
            <a:r>
              <a:rPr lang="de-DE" b="1" dirty="0"/>
              <a:t>. 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Wärmegestehungskosten der Referenzvariante (Flüssiggaskessel) liegen bei 6,6 </a:t>
            </a:r>
            <a:r>
              <a:rPr lang="de-DE" dirty="0" err="1"/>
              <a:t>ct</a:t>
            </a:r>
            <a:r>
              <a:rPr lang="de-DE" dirty="0"/>
              <a:t>/</a:t>
            </a:r>
            <a:r>
              <a:rPr lang="de-DE" dirty="0" err="1"/>
              <a:t>kWh</a:t>
            </a:r>
            <a:r>
              <a:rPr lang="de-DE" dirty="0"/>
              <a:t> (Jahr 1). </a:t>
            </a:r>
          </a:p>
          <a:p>
            <a:endParaRPr lang="de-DE" dirty="0" smtClean="0"/>
          </a:p>
          <a:p>
            <a:r>
              <a:rPr lang="de-DE" dirty="0" smtClean="0"/>
              <a:t>Für </a:t>
            </a:r>
            <a:r>
              <a:rPr lang="de-DE" dirty="0"/>
              <a:t>die </a:t>
            </a:r>
            <a:r>
              <a:rPr lang="de-DE" dirty="0" err="1"/>
              <a:t>Abwärmenutzung</a:t>
            </a:r>
            <a:r>
              <a:rPr lang="de-DE" dirty="0"/>
              <a:t> ergeben sich Durchleitungskosten in Höhe von 4,1 </a:t>
            </a:r>
            <a:r>
              <a:rPr lang="de-DE" dirty="0" err="1"/>
              <a:t>ct</a:t>
            </a:r>
            <a:r>
              <a:rPr lang="de-DE" dirty="0"/>
              <a:t>/</a:t>
            </a:r>
            <a:r>
              <a:rPr lang="de-DE" dirty="0" err="1"/>
              <a:t>kWh</a:t>
            </a:r>
            <a:r>
              <a:rPr lang="de-DE" dirty="0"/>
              <a:t> (Jahr 1). </a:t>
            </a:r>
          </a:p>
          <a:p>
            <a:endParaRPr lang="de-DE" dirty="0"/>
          </a:p>
          <a:p>
            <a:r>
              <a:rPr lang="de-DE" b="1" dirty="0" smtClean="0"/>
              <a:t>Der </a:t>
            </a:r>
            <a:r>
              <a:rPr lang="de-DE" b="1" dirty="0"/>
              <a:t>maximale mögliche Wärmepreis beträgt 2,3 </a:t>
            </a:r>
            <a:r>
              <a:rPr lang="de-DE" b="1" dirty="0" err="1"/>
              <a:t>ct</a:t>
            </a:r>
            <a:r>
              <a:rPr lang="de-DE" b="1" dirty="0"/>
              <a:t>/</a:t>
            </a:r>
            <a:r>
              <a:rPr lang="de-DE" b="1" dirty="0" err="1"/>
              <a:t>kWh</a:t>
            </a:r>
            <a:r>
              <a:rPr lang="de-DE" b="1" dirty="0"/>
              <a:t>. </a:t>
            </a:r>
          </a:p>
          <a:p>
            <a:endParaRPr lang="de-DE" dirty="0" smtClean="0"/>
          </a:p>
          <a:p>
            <a:r>
              <a:rPr lang="de-DE" dirty="0" smtClean="0"/>
              <a:t>Unter </a:t>
            </a:r>
            <a:r>
              <a:rPr lang="de-DE" dirty="0"/>
              <a:t>der Annahme von Umbaukosten in Höhe von ca. 30 Tsd. € ergeben sich Wärmegestehungskosten auf Seiten der Firma BUERGO.FOL in Höhe von ca. 0,7 </a:t>
            </a:r>
            <a:r>
              <a:rPr lang="de-DE" dirty="0" err="1"/>
              <a:t>ct</a:t>
            </a:r>
            <a:r>
              <a:rPr lang="de-DE" dirty="0"/>
              <a:t>/</a:t>
            </a:r>
            <a:r>
              <a:rPr lang="de-DE" dirty="0" err="1"/>
              <a:t>kWh</a:t>
            </a:r>
            <a:r>
              <a:rPr lang="de-DE" dirty="0"/>
              <a:t> (Jahr 1). </a:t>
            </a:r>
          </a:p>
          <a:p>
            <a:endParaRPr lang="de-DE" dirty="0" smtClean="0"/>
          </a:p>
          <a:p>
            <a:r>
              <a:rPr lang="de-DE" dirty="0" smtClean="0"/>
              <a:t>Im </a:t>
            </a:r>
            <a:r>
              <a:rPr lang="de-DE" dirty="0"/>
              <a:t>nächsten Schritt muss der </a:t>
            </a:r>
            <a:r>
              <a:rPr lang="de-DE" dirty="0" err="1"/>
              <a:t>Abwärmepreis</a:t>
            </a:r>
            <a:r>
              <a:rPr lang="de-DE" dirty="0"/>
              <a:t> mit der Firma BUERGO.FOL verhandelt werden. </a:t>
            </a:r>
          </a:p>
          <a:p>
            <a:endParaRPr lang="de-DE" dirty="0" smtClean="0"/>
          </a:p>
          <a:p>
            <a:r>
              <a:rPr lang="de-DE" dirty="0" smtClean="0"/>
              <a:t>Aus </a:t>
            </a:r>
            <a:r>
              <a:rPr lang="de-DE" dirty="0"/>
              <a:t>ökologischer Sicht ist die </a:t>
            </a:r>
            <a:r>
              <a:rPr lang="de-DE" dirty="0" err="1"/>
              <a:t>Abwärmenutzung</a:t>
            </a:r>
            <a:r>
              <a:rPr lang="de-DE" dirty="0"/>
              <a:t> zu bevorzugen. </a:t>
            </a:r>
          </a:p>
          <a:p>
            <a:endParaRPr lang="de-DE" dirty="0" smtClean="0"/>
          </a:p>
          <a:p>
            <a:r>
              <a:rPr lang="de-DE" dirty="0" smtClean="0"/>
              <a:t>Durch </a:t>
            </a:r>
            <a:r>
              <a:rPr lang="de-DE" dirty="0"/>
              <a:t>die </a:t>
            </a:r>
            <a:r>
              <a:rPr lang="de-DE" dirty="0" err="1"/>
              <a:t>Abwärmenutzung</a:t>
            </a:r>
            <a:r>
              <a:rPr lang="de-DE" dirty="0"/>
              <a:t> lassen sich Effizienzverbesserungen hinsichtlich des Betriebs der </a:t>
            </a:r>
            <a:r>
              <a:rPr lang="de-DE" dirty="0" err="1"/>
              <a:t>Kompressionskälemaschine</a:t>
            </a:r>
            <a:r>
              <a:rPr lang="de-DE" dirty="0"/>
              <a:t>(n) erzielen. 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Erweiterung des Wärmenetzes durch Einbindung weitere Abnehmer ist nur in einem Neubaugebiet denkbar, da das Temperaturniveau der Abwärme gering ist (ca. 32 °C) </a:t>
            </a:r>
          </a:p>
          <a:p>
            <a:r>
              <a:rPr lang="de-DE" dirty="0"/>
              <a:t>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Platz17</dc:creator>
  <cp:lastModifiedBy>Platz17</cp:lastModifiedBy>
  <cp:revision>1</cp:revision>
  <dcterms:created xsi:type="dcterms:W3CDTF">2015-11-03T06:35:50Z</dcterms:created>
  <dcterms:modified xsi:type="dcterms:W3CDTF">2015-11-03T06:37:58Z</dcterms:modified>
</cp:coreProperties>
</file>